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1" r:id="rId2"/>
    <p:sldId id="262" r:id="rId3"/>
    <p:sldId id="263" r:id="rId4"/>
    <p:sldId id="266" r:id="rId5"/>
    <p:sldId id="265" r:id="rId6"/>
    <p:sldId id="264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9"/>
    <p:restoredTop sz="76054"/>
  </p:normalViewPr>
  <p:slideViewPr>
    <p:cSldViewPr snapToGrid="0" snapToObjects="1">
      <p:cViewPr varScale="1">
        <p:scale>
          <a:sx n="96" d="100"/>
          <a:sy n="96" d="100"/>
        </p:scale>
        <p:origin x="154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784136-2C6B-3542-9143-D765FD53FA4F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670238-66BA-BD43-B163-8F23085827F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5365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A</a:t>
            </a:r>
            <a:r>
              <a:rPr kumimoji="1" lang="zh-CN" altLang="en-US" dirty="0"/>
              <a:t>）使细胞经受脉冲（顶部）或持续（底部）条件</a:t>
            </a:r>
            <a:r>
              <a:rPr kumimoji="1" lang="en-US" altLang="zh-CN" dirty="0"/>
              <a:t>3</a:t>
            </a:r>
            <a:r>
              <a:rPr kumimoji="1" lang="zh-CN" altLang="en-US" dirty="0"/>
              <a:t>天，然后在恢复后</a:t>
            </a:r>
            <a:r>
              <a:rPr kumimoji="1" lang="en-US" altLang="zh-CN" dirty="0"/>
              <a:t>1</a:t>
            </a:r>
            <a:r>
              <a:rPr kumimoji="1" lang="zh-CN" altLang="en-US" dirty="0"/>
              <a:t>天对</a:t>
            </a:r>
            <a:r>
              <a:rPr kumimoji="1" lang="en-US" altLang="zh-CN" dirty="0"/>
              <a:t>b-gal</a:t>
            </a:r>
            <a:r>
              <a:rPr kumimoji="1" lang="zh-CN" altLang="en-US" dirty="0"/>
              <a:t>活性进行染色。蓝色和扁平形态表明衰老。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（</a:t>
            </a:r>
            <a:r>
              <a:rPr kumimoji="1" lang="en-US" altLang="zh-CN" dirty="0"/>
              <a:t>B</a:t>
            </a:r>
            <a:r>
              <a:rPr kumimoji="1" lang="zh-CN" altLang="en-US" dirty="0"/>
              <a:t>）在各种</a:t>
            </a:r>
            <a:r>
              <a:rPr kumimoji="1" lang="en-US" altLang="zh-CN" dirty="0"/>
              <a:t>g-</a:t>
            </a:r>
            <a:r>
              <a:rPr kumimoji="1" lang="zh-CN" altLang="en-US" dirty="0"/>
              <a:t>照射剂量下脉冲（</a:t>
            </a:r>
            <a:r>
              <a:rPr kumimoji="1" lang="en-US" altLang="zh-CN" dirty="0"/>
              <a:t>P</a:t>
            </a:r>
            <a:r>
              <a:rPr kumimoji="1" lang="zh-CN" altLang="en-US" dirty="0"/>
              <a:t>）或持续（</a:t>
            </a:r>
            <a:r>
              <a:rPr kumimoji="1" lang="en-US" altLang="zh-CN" dirty="0"/>
              <a:t>S</a:t>
            </a:r>
            <a:r>
              <a:rPr kumimoji="1" lang="zh-CN" altLang="en-US" dirty="0"/>
              <a:t>）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信号传导下</a:t>
            </a:r>
            <a:r>
              <a:rPr kumimoji="1" lang="en-US" altLang="zh-CN" dirty="0"/>
              <a:t>b-</a:t>
            </a:r>
            <a:r>
              <a:rPr kumimoji="1" lang="zh-CN" altLang="en-US" dirty="0"/>
              <a:t>阳性细胞的百分比。每个实验每个条件</a:t>
            </a:r>
            <a:r>
              <a:rPr kumimoji="1" lang="en-US" altLang="zh-CN" dirty="0"/>
              <a:t>n≥100</a:t>
            </a:r>
            <a:r>
              <a:rPr kumimoji="1" lang="zh-CN" altLang="en-US" dirty="0"/>
              <a:t>个细胞。 * </a:t>
            </a:r>
            <a:r>
              <a:rPr kumimoji="1" lang="en-US" altLang="zh-CN" dirty="0"/>
              <a:t>P &lt;0.05</a:t>
            </a:r>
            <a:r>
              <a:rPr kumimoji="1" lang="zh-CN" altLang="en-US" dirty="0"/>
              <a:t>，** </a:t>
            </a:r>
            <a:r>
              <a:rPr kumimoji="1" lang="en-US" altLang="zh-CN" dirty="0"/>
              <a:t>P &lt;0.01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r>
              <a:rPr lang="en" altLang="zh-CN" dirty="0"/>
              <a:t>Lower doses of </a:t>
            </a:r>
            <a:r>
              <a:rPr lang="en-US" altLang="zh-CN" dirty="0" err="1"/>
              <a:t>γ</a:t>
            </a:r>
            <a:r>
              <a:rPr lang="en" altLang="zh-CN" dirty="0"/>
              <a:t>-irradiation :</a:t>
            </a:r>
          </a:p>
          <a:p>
            <a:pPr marL="0" indent="0">
              <a:buNone/>
            </a:pPr>
            <a:r>
              <a:rPr lang="en" altLang="zh-CN" dirty="0"/>
              <a:t>sustained p53 signaling </a:t>
            </a:r>
          </a:p>
          <a:p>
            <a:pPr>
              <a:buFont typeface="Wingdings" pitchFamily="2" charset="2"/>
              <a:buChar char="à"/>
            </a:pPr>
            <a:r>
              <a:rPr lang="en" altLang="zh-CN" dirty="0"/>
              <a:t>large increases in </a:t>
            </a:r>
            <a:r>
              <a:rPr lang="en-US" altLang="zh-CN" dirty="0" err="1"/>
              <a:t>ß</a:t>
            </a:r>
            <a:r>
              <a:rPr lang="en" altLang="zh-CN" dirty="0"/>
              <a:t>-gal–positive cells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à"/>
              <a:tabLst/>
              <a:defRPr/>
            </a:pPr>
            <a:r>
              <a:rPr kumimoji="1" lang="zh-CN" altLang="en-US" dirty="0"/>
              <a:t>在较低剂量的</a:t>
            </a:r>
            <a:r>
              <a:rPr kumimoji="1" lang="en-US" altLang="zh-CN" dirty="0"/>
              <a:t>g-</a:t>
            </a:r>
            <a:r>
              <a:rPr kumimoji="1" lang="zh-CN" altLang="en-US" dirty="0"/>
              <a:t>照射</a:t>
            </a:r>
            <a:r>
              <a:rPr kumimoji="1" lang="en-US" altLang="zh-CN" dirty="0"/>
              <a:t>[2.5</a:t>
            </a:r>
            <a:r>
              <a:rPr kumimoji="1" lang="zh-CN" altLang="en-US" dirty="0"/>
              <a:t>和</a:t>
            </a:r>
            <a:r>
              <a:rPr kumimoji="1" lang="en-US" altLang="zh-CN" dirty="0"/>
              <a:t>5</a:t>
            </a:r>
            <a:r>
              <a:rPr kumimoji="1" lang="zh-CN" altLang="en-US" dirty="0"/>
              <a:t>灰度（</a:t>
            </a:r>
            <a:r>
              <a:rPr kumimoji="1" lang="en-US" altLang="zh-CN" dirty="0" err="1"/>
              <a:t>Gy</a:t>
            </a:r>
            <a:r>
              <a:rPr kumimoji="1" lang="zh-CN" altLang="en-US" dirty="0"/>
              <a:t>）</a:t>
            </a:r>
            <a:r>
              <a:rPr kumimoji="1" lang="en-US" altLang="zh-CN" dirty="0"/>
              <a:t>]</a:t>
            </a:r>
            <a:r>
              <a:rPr kumimoji="1" lang="zh-CN" altLang="en-US" dirty="0"/>
              <a:t>时，持续的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信号传导导致</a:t>
            </a:r>
            <a:r>
              <a:rPr kumimoji="1" lang="en-US" altLang="zh-CN" dirty="0"/>
              <a:t>b-gal</a:t>
            </a:r>
            <a:r>
              <a:rPr kumimoji="1" lang="zh-CN" altLang="en-US" dirty="0"/>
              <a:t>阳性细胞的大量增加（图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A</a:t>
            </a:r>
            <a:r>
              <a:rPr kumimoji="1" lang="zh-CN" altLang="en-US" dirty="0"/>
              <a:t>和</a:t>
            </a:r>
            <a:r>
              <a:rPr kumimoji="1" lang="en-US" altLang="zh-CN" dirty="0"/>
              <a:t>B</a:t>
            </a:r>
            <a:r>
              <a:rPr kumimoji="1" lang="zh-CN" altLang="en-US" dirty="0"/>
              <a:t>）。</a:t>
            </a:r>
          </a:p>
          <a:p>
            <a:pPr>
              <a:buFont typeface="Wingdings" pitchFamily="2" charset="2"/>
              <a:buChar char="à"/>
            </a:pPr>
            <a:endParaRPr lang="en" altLang="zh-CN" dirty="0"/>
          </a:p>
          <a:p>
            <a:pPr>
              <a:buFont typeface="Wingdings" pitchFamily="2" charset="2"/>
              <a:buChar char="à"/>
            </a:pPr>
            <a:endParaRPr lang="en" altLang="zh-CN" dirty="0"/>
          </a:p>
          <a:p>
            <a:pPr marL="0" indent="0">
              <a:buNone/>
            </a:pPr>
            <a:r>
              <a:rPr lang="en" altLang="zh-CN" dirty="0"/>
              <a:t>Highest dose of </a:t>
            </a:r>
            <a:r>
              <a:rPr lang="en-US" altLang="zh-CN" dirty="0" err="1"/>
              <a:t>γ</a:t>
            </a:r>
            <a:r>
              <a:rPr lang="en" altLang="zh-CN" dirty="0"/>
              <a:t>-irradiation :</a:t>
            </a:r>
          </a:p>
          <a:p>
            <a:r>
              <a:rPr kumimoji="1" lang="en" altLang="zh-CN" dirty="0"/>
              <a:t>We did not observe a large difference in b-gal activity or in proliferative ability at the highest dose of g-irradiation (10 </a:t>
            </a:r>
            <a:r>
              <a:rPr kumimoji="1" lang="en" altLang="zh-CN" dirty="0" err="1"/>
              <a:t>Gy</a:t>
            </a:r>
            <a:r>
              <a:rPr kumimoji="1" lang="en" altLang="zh-CN" dirty="0"/>
              <a:t>).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70238-66BA-BD43-B163-8F23085827F0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8722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（</a:t>
            </a:r>
            <a:r>
              <a:rPr kumimoji="1" lang="en-US" altLang="zh-CN" dirty="0"/>
              <a:t>C</a:t>
            </a:r>
            <a:r>
              <a:rPr kumimoji="1" lang="zh-CN" altLang="en-US" dirty="0"/>
              <a:t>）在</a:t>
            </a:r>
            <a:r>
              <a:rPr kumimoji="1" lang="en-US" altLang="zh-CN" dirty="0"/>
              <a:t>5Gy g</a:t>
            </a:r>
            <a:r>
              <a:rPr kumimoji="1" lang="zh-CN" altLang="en-US" dirty="0"/>
              <a:t>辐射下脉冲（顶部）或持续（底部）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信号传导</a:t>
            </a:r>
            <a:r>
              <a:rPr kumimoji="1" lang="en-US" altLang="zh-CN" dirty="0"/>
              <a:t>3</a:t>
            </a:r>
            <a:r>
              <a:rPr kumimoji="1" lang="zh-CN" altLang="en-US" dirty="0"/>
              <a:t>天后恢复的单细胞的典型图像。绘制白框以显示单个细胞的命运。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在这些</a:t>
            </a:r>
            <a:r>
              <a:rPr kumimoji="1" lang="en-US" altLang="zh-CN" dirty="0"/>
              <a:t>DNA</a:t>
            </a:r>
            <a:r>
              <a:rPr kumimoji="1" lang="zh-CN" altLang="en-US" dirty="0"/>
              <a:t>损伤水平下，大多数暴露于脉冲</a:t>
            </a:r>
            <a:r>
              <a:rPr kumimoji="1" lang="en-US" altLang="zh-CN" dirty="0"/>
              <a:t>p53</a:t>
            </a:r>
            <a:r>
              <a:rPr kumimoji="1" lang="zh-CN" altLang="en-US" dirty="0"/>
              <a:t>的细胞在恢复后能够经历多轮生长和分裂（图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C</a:t>
            </a:r>
            <a:r>
              <a:rPr kumimoji="1" lang="zh-CN" altLang="en-US" dirty="0"/>
              <a:t>至</a:t>
            </a:r>
            <a:r>
              <a:rPr kumimoji="1" lang="en-US" altLang="zh-CN" dirty="0"/>
              <a:t>E</a:t>
            </a:r>
            <a:r>
              <a:rPr kumimoji="1" lang="zh-CN" altLang="en-US" dirty="0"/>
              <a:t>和图</a:t>
            </a:r>
            <a:r>
              <a:rPr kumimoji="1" lang="en-US" altLang="zh-CN" dirty="0"/>
              <a:t>S7</a:t>
            </a:r>
            <a:r>
              <a:rPr kumimoji="1" lang="zh-CN" altLang="en-US" dirty="0"/>
              <a:t>），而持续的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信号则显着降低了这一部分。导致形态特征扁平的形态和明显无法分裂（图</a:t>
            </a:r>
            <a:r>
              <a:rPr kumimoji="1" lang="en-US" altLang="zh-CN" dirty="0"/>
              <a:t>3C</a:t>
            </a:r>
            <a:r>
              <a:rPr kumimoji="1" lang="zh-CN" altLang="en-US" dirty="0"/>
              <a:t>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70238-66BA-BD43-B163-8F23085827F0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9759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这些差异在</a:t>
            </a:r>
            <a:r>
              <a:rPr kumimoji="1" lang="en-US" altLang="zh-CN" dirty="0"/>
              <a:t>5Gy-</a:t>
            </a:r>
            <a:r>
              <a:rPr kumimoji="1" lang="zh-CN" altLang="en-US" dirty="0"/>
              <a:t>辐射后最明显 </a:t>
            </a:r>
            <a:r>
              <a:rPr kumimoji="1" lang="en-US" altLang="zh-CN" dirty="0"/>
              <a:t>- </a:t>
            </a:r>
            <a:r>
              <a:rPr kumimoji="1" lang="zh-CN" altLang="en-US" dirty="0"/>
              <a:t>在几乎所有细胞在持续的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信号传导后显示出永久性停滞的剂量（图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D</a:t>
            </a:r>
            <a:r>
              <a:rPr kumimoji="1" lang="zh-CN" altLang="en-US" dirty="0"/>
              <a:t>和</a:t>
            </a:r>
            <a:r>
              <a:rPr kumimoji="1" lang="en-US" altLang="zh-CN" dirty="0"/>
              <a:t>E</a:t>
            </a:r>
            <a:r>
              <a:rPr kumimoji="1" lang="zh-CN" altLang="en-US" dirty="0"/>
              <a:t>）。持续的</a:t>
            </a:r>
            <a:r>
              <a:rPr kumimoji="1" lang="en-US" altLang="zh-CN" dirty="0"/>
              <a:t>2.5 </a:t>
            </a:r>
            <a:r>
              <a:rPr kumimoji="1" lang="en-US" altLang="zh-CN" dirty="0" err="1"/>
              <a:t>Gy</a:t>
            </a:r>
            <a:r>
              <a:rPr kumimoji="1" lang="zh-CN" altLang="en-US" dirty="0"/>
              <a:t>的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信号传导导致比</a:t>
            </a:r>
            <a:r>
              <a:rPr kumimoji="1" lang="en-US" altLang="zh-CN" dirty="0"/>
              <a:t>5 </a:t>
            </a:r>
            <a:r>
              <a:rPr kumimoji="1" lang="en-US" altLang="zh-CN" dirty="0" err="1"/>
              <a:t>Gy</a:t>
            </a:r>
            <a:r>
              <a:rPr kumimoji="1" lang="zh-CN" altLang="en-US" dirty="0"/>
              <a:t>的脉冲</a:t>
            </a:r>
            <a:r>
              <a:rPr kumimoji="1" lang="en-US" altLang="zh-CN" dirty="0"/>
              <a:t>p53</a:t>
            </a:r>
            <a:r>
              <a:rPr kumimoji="1" lang="zh-CN" altLang="en-US" dirty="0"/>
              <a:t>更大的衰老细胞比例（图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B</a:t>
            </a:r>
            <a:r>
              <a:rPr kumimoji="1" lang="zh-CN" altLang="en-US" dirty="0"/>
              <a:t>和</a:t>
            </a:r>
            <a:r>
              <a:rPr kumimoji="1" lang="en-US" altLang="zh-CN" dirty="0"/>
              <a:t>E</a:t>
            </a:r>
            <a:r>
              <a:rPr kumimoji="1" lang="zh-CN" altLang="en-US" dirty="0"/>
              <a:t>），这表明导致衰老的不是</a:t>
            </a:r>
            <a:r>
              <a:rPr kumimoji="1" lang="en-US" altLang="zh-CN" dirty="0"/>
              <a:t>DNA</a:t>
            </a:r>
            <a:r>
              <a:rPr kumimoji="1" lang="zh-CN" altLang="en-US" dirty="0"/>
              <a:t>损伤程度，而是动力学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信号传导。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70238-66BA-BD43-B163-8F23085827F0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0689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A</a:t>
            </a:r>
            <a:r>
              <a:rPr kumimoji="1" lang="zh-CN" altLang="en-US" dirty="0"/>
              <a:t>）使细胞经受脉冲（顶部）或持续（底部）条件</a:t>
            </a:r>
            <a:r>
              <a:rPr kumimoji="1" lang="en-US" altLang="zh-CN" dirty="0"/>
              <a:t>3</a:t>
            </a:r>
            <a:r>
              <a:rPr kumimoji="1" lang="zh-CN" altLang="en-US" dirty="0"/>
              <a:t>天，然后在恢复后</a:t>
            </a:r>
            <a:r>
              <a:rPr kumimoji="1" lang="en-US" altLang="zh-CN" dirty="0"/>
              <a:t>1</a:t>
            </a:r>
            <a:r>
              <a:rPr kumimoji="1" lang="zh-CN" altLang="en-US" dirty="0"/>
              <a:t>天对</a:t>
            </a:r>
            <a:r>
              <a:rPr kumimoji="1" lang="en-US" altLang="zh-CN" dirty="0"/>
              <a:t>b-gal</a:t>
            </a:r>
            <a:r>
              <a:rPr kumimoji="1" lang="zh-CN" altLang="en-US" dirty="0"/>
              <a:t>活性进行染色。蓝色和扁平形态表明衰老。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（</a:t>
            </a:r>
            <a:r>
              <a:rPr kumimoji="1" lang="en-US" altLang="zh-CN" dirty="0"/>
              <a:t>B</a:t>
            </a:r>
            <a:r>
              <a:rPr kumimoji="1" lang="zh-CN" altLang="en-US" dirty="0"/>
              <a:t>）在各种</a:t>
            </a:r>
            <a:r>
              <a:rPr kumimoji="1" lang="en-US" altLang="zh-CN" dirty="0"/>
              <a:t>g-</a:t>
            </a:r>
            <a:r>
              <a:rPr kumimoji="1" lang="zh-CN" altLang="en-US" dirty="0"/>
              <a:t>照射剂量下脉冲（</a:t>
            </a:r>
            <a:r>
              <a:rPr kumimoji="1" lang="en-US" altLang="zh-CN" dirty="0"/>
              <a:t>P</a:t>
            </a:r>
            <a:r>
              <a:rPr kumimoji="1" lang="zh-CN" altLang="en-US" dirty="0"/>
              <a:t>）或持续（</a:t>
            </a:r>
            <a:r>
              <a:rPr kumimoji="1" lang="en-US" altLang="zh-CN" dirty="0"/>
              <a:t>S</a:t>
            </a:r>
            <a:r>
              <a:rPr kumimoji="1" lang="zh-CN" altLang="en-US" dirty="0"/>
              <a:t>）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信号传导下</a:t>
            </a:r>
            <a:r>
              <a:rPr kumimoji="1" lang="en-US" altLang="zh-CN" dirty="0"/>
              <a:t>b-</a:t>
            </a:r>
            <a:r>
              <a:rPr kumimoji="1" lang="zh-CN" altLang="en-US" dirty="0"/>
              <a:t>阳性细胞的百分比。每个实验每个条件</a:t>
            </a:r>
            <a:r>
              <a:rPr kumimoji="1" lang="en-US" altLang="zh-CN" dirty="0"/>
              <a:t>n≥100</a:t>
            </a:r>
            <a:r>
              <a:rPr kumimoji="1" lang="zh-CN" altLang="en-US" dirty="0"/>
              <a:t>个细胞。 * </a:t>
            </a:r>
            <a:r>
              <a:rPr kumimoji="1" lang="en-US" altLang="zh-CN" dirty="0"/>
              <a:t>P &lt;0.05</a:t>
            </a:r>
            <a:r>
              <a:rPr kumimoji="1" lang="zh-CN" altLang="en-US" dirty="0"/>
              <a:t>，** </a:t>
            </a:r>
            <a:r>
              <a:rPr kumimoji="1" lang="en-US" altLang="zh-CN" dirty="0"/>
              <a:t>P &lt;0.01</a:t>
            </a:r>
            <a:r>
              <a:rPr kumimoji="1" lang="zh-CN" altLang="en-US" dirty="0"/>
              <a:t>。</a:t>
            </a:r>
            <a:endParaRPr kumimoji="1"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r>
              <a:rPr lang="en" altLang="zh-CN" dirty="0"/>
              <a:t>Lower doses of </a:t>
            </a:r>
            <a:r>
              <a:rPr lang="en-US" altLang="zh-CN" dirty="0" err="1"/>
              <a:t>γ</a:t>
            </a:r>
            <a:r>
              <a:rPr lang="en" altLang="zh-CN" dirty="0"/>
              <a:t>-irradiation :</a:t>
            </a:r>
          </a:p>
          <a:p>
            <a:pPr marL="0" indent="0">
              <a:buNone/>
            </a:pPr>
            <a:r>
              <a:rPr lang="en" altLang="zh-CN" dirty="0"/>
              <a:t>sustained p53 signaling </a:t>
            </a:r>
          </a:p>
          <a:p>
            <a:pPr>
              <a:buFont typeface="Wingdings" pitchFamily="2" charset="2"/>
              <a:buChar char="à"/>
            </a:pPr>
            <a:r>
              <a:rPr lang="en" altLang="zh-CN" dirty="0"/>
              <a:t>large increases in </a:t>
            </a:r>
            <a:r>
              <a:rPr lang="en-US" altLang="zh-CN" dirty="0" err="1"/>
              <a:t>ß</a:t>
            </a:r>
            <a:r>
              <a:rPr lang="en" altLang="zh-CN" dirty="0"/>
              <a:t>-gal–positive cells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à"/>
              <a:tabLst/>
              <a:defRPr/>
            </a:pPr>
            <a:r>
              <a:rPr kumimoji="1" lang="zh-CN" altLang="en-US" dirty="0"/>
              <a:t>在较低剂量的</a:t>
            </a:r>
            <a:r>
              <a:rPr kumimoji="1" lang="en-US" altLang="zh-CN" dirty="0"/>
              <a:t>g-</a:t>
            </a:r>
            <a:r>
              <a:rPr kumimoji="1" lang="zh-CN" altLang="en-US" dirty="0"/>
              <a:t>照射</a:t>
            </a:r>
            <a:r>
              <a:rPr kumimoji="1" lang="en-US" altLang="zh-CN" dirty="0"/>
              <a:t>[2.5</a:t>
            </a:r>
            <a:r>
              <a:rPr kumimoji="1" lang="zh-CN" altLang="en-US" dirty="0"/>
              <a:t>和</a:t>
            </a:r>
            <a:r>
              <a:rPr kumimoji="1" lang="en-US" altLang="zh-CN" dirty="0"/>
              <a:t>5</a:t>
            </a:r>
            <a:r>
              <a:rPr kumimoji="1" lang="zh-CN" altLang="en-US" dirty="0"/>
              <a:t>灰度（</a:t>
            </a:r>
            <a:r>
              <a:rPr kumimoji="1" lang="en-US" altLang="zh-CN" dirty="0" err="1"/>
              <a:t>Gy</a:t>
            </a:r>
            <a:r>
              <a:rPr kumimoji="1" lang="zh-CN" altLang="en-US" dirty="0"/>
              <a:t>）</a:t>
            </a:r>
            <a:r>
              <a:rPr kumimoji="1" lang="en-US" altLang="zh-CN" dirty="0"/>
              <a:t>]</a:t>
            </a:r>
            <a:r>
              <a:rPr kumimoji="1" lang="zh-CN" altLang="en-US" dirty="0"/>
              <a:t>时，持续的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信号传导导致</a:t>
            </a:r>
            <a:r>
              <a:rPr kumimoji="1" lang="en-US" altLang="zh-CN" dirty="0"/>
              <a:t>b-gal</a:t>
            </a:r>
            <a:r>
              <a:rPr kumimoji="1" lang="zh-CN" altLang="en-US" dirty="0"/>
              <a:t>阳性细胞的大量增加（图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A</a:t>
            </a:r>
            <a:r>
              <a:rPr kumimoji="1" lang="zh-CN" altLang="en-US" dirty="0"/>
              <a:t>和</a:t>
            </a:r>
            <a:r>
              <a:rPr kumimoji="1" lang="en-US" altLang="zh-CN" dirty="0"/>
              <a:t>B</a:t>
            </a:r>
            <a:r>
              <a:rPr kumimoji="1" lang="zh-CN" altLang="en-US" dirty="0"/>
              <a:t>）。</a:t>
            </a:r>
          </a:p>
          <a:p>
            <a:pPr>
              <a:buFont typeface="Wingdings" pitchFamily="2" charset="2"/>
              <a:buChar char="à"/>
            </a:pPr>
            <a:endParaRPr lang="en" altLang="zh-CN" dirty="0"/>
          </a:p>
          <a:p>
            <a:pPr>
              <a:buFont typeface="Wingdings" pitchFamily="2" charset="2"/>
              <a:buChar char="à"/>
            </a:pPr>
            <a:endParaRPr lang="en" altLang="zh-CN" dirty="0"/>
          </a:p>
          <a:p>
            <a:pPr marL="0" indent="0">
              <a:buNone/>
            </a:pPr>
            <a:r>
              <a:rPr lang="en" altLang="zh-CN" dirty="0"/>
              <a:t>Highest dose of </a:t>
            </a:r>
            <a:r>
              <a:rPr lang="en-US" altLang="zh-CN" dirty="0" err="1"/>
              <a:t>γ</a:t>
            </a:r>
            <a:r>
              <a:rPr lang="en" altLang="zh-CN" dirty="0"/>
              <a:t>-irradiation :</a:t>
            </a:r>
          </a:p>
          <a:p>
            <a:r>
              <a:rPr kumimoji="1" lang="en" altLang="zh-CN" dirty="0"/>
              <a:t>We did not observe a large difference in b-gal activity or in proliferative ability at the highest dose of g-irradiation (10 </a:t>
            </a:r>
            <a:r>
              <a:rPr kumimoji="1" lang="en" altLang="zh-CN" dirty="0" err="1"/>
              <a:t>Gy</a:t>
            </a:r>
            <a:r>
              <a:rPr kumimoji="1" lang="en" altLang="zh-CN" dirty="0"/>
              <a:t>).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70238-66BA-BD43-B163-8F23085827F0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5806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在这些</a:t>
            </a:r>
            <a:r>
              <a:rPr kumimoji="1" lang="en-US" altLang="zh-CN" dirty="0"/>
              <a:t>DNA</a:t>
            </a:r>
            <a:r>
              <a:rPr kumimoji="1" lang="zh-CN" altLang="en-US" dirty="0"/>
              <a:t>损伤水平下，大多数暴露于脉冲</a:t>
            </a:r>
            <a:r>
              <a:rPr kumimoji="1" lang="en-US" altLang="zh-CN" dirty="0"/>
              <a:t>p53</a:t>
            </a:r>
            <a:r>
              <a:rPr kumimoji="1" lang="zh-CN" altLang="en-US" dirty="0"/>
              <a:t>的细胞在恢复后能够经历多轮生长和分裂（图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C</a:t>
            </a:r>
            <a:r>
              <a:rPr kumimoji="1" lang="zh-CN" altLang="en-US" dirty="0"/>
              <a:t>至</a:t>
            </a:r>
            <a:r>
              <a:rPr kumimoji="1" lang="en-US" altLang="zh-CN" dirty="0"/>
              <a:t>E</a:t>
            </a:r>
            <a:r>
              <a:rPr kumimoji="1" lang="zh-CN" altLang="en-US" dirty="0"/>
              <a:t>和图</a:t>
            </a:r>
            <a:r>
              <a:rPr kumimoji="1" lang="en-US" altLang="zh-CN" dirty="0"/>
              <a:t>S7</a:t>
            </a:r>
            <a:r>
              <a:rPr kumimoji="1" lang="zh-CN" altLang="en-US" dirty="0"/>
              <a:t>），而持续的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信号则显着降低了这一部分。导致形态特征扁平的形态和明显无法分裂（图</a:t>
            </a:r>
            <a:r>
              <a:rPr kumimoji="1" lang="en-US" altLang="zh-CN" dirty="0"/>
              <a:t>3C</a:t>
            </a:r>
            <a:r>
              <a:rPr kumimoji="1" lang="zh-CN" altLang="en-US" dirty="0"/>
              <a:t>）。这些差异在</a:t>
            </a:r>
            <a:r>
              <a:rPr kumimoji="1" lang="en-US" altLang="zh-CN" dirty="0"/>
              <a:t>5Gy-</a:t>
            </a:r>
            <a:r>
              <a:rPr kumimoji="1" lang="zh-CN" altLang="en-US" dirty="0"/>
              <a:t>辐射后最明显 </a:t>
            </a:r>
            <a:r>
              <a:rPr kumimoji="1" lang="en-US" altLang="zh-CN" dirty="0"/>
              <a:t>- </a:t>
            </a:r>
            <a:r>
              <a:rPr kumimoji="1" lang="zh-CN" altLang="en-US" dirty="0"/>
              <a:t>在几乎所有细胞在持续的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信号传导后显示出永久性停滞的剂量（图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D</a:t>
            </a:r>
            <a:r>
              <a:rPr kumimoji="1" lang="zh-CN" altLang="en-US" dirty="0"/>
              <a:t>和</a:t>
            </a:r>
            <a:r>
              <a:rPr kumimoji="1" lang="en-US" altLang="zh-CN" dirty="0"/>
              <a:t>E</a:t>
            </a:r>
            <a:r>
              <a:rPr kumimoji="1" lang="zh-CN" altLang="en-US" dirty="0"/>
              <a:t>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70238-66BA-BD43-B163-8F23085827F0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66143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这表明由广泛的</a:t>
            </a:r>
            <a:r>
              <a:rPr kumimoji="1" lang="en-US" altLang="zh-CN" dirty="0"/>
              <a:t>DNA</a:t>
            </a:r>
            <a:r>
              <a:rPr kumimoji="1" lang="zh-CN" altLang="en-US" dirty="0"/>
              <a:t>损伤引起的延长的</a:t>
            </a:r>
            <a:r>
              <a:rPr kumimoji="1" lang="en-US" altLang="zh-CN" dirty="0"/>
              <a:t>p53</a:t>
            </a:r>
            <a:r>
              <a:rPr kumimoji="1" lang="zh-CN" altLang="en-US" dirty="0"/>
              <a:t>脉冲（</a:t>
            </a:r>
            <a:r>
              <a:rPr kumimoji="1" lang="en-US" altLang="zh-CN" dirty="0"/>
              <a:t>4,21,25</a:t>
            </a:r>
            <a:r>
              <a:rPr kumimoji="1" lang="zh-CN" altLang="en-US" dirty="0"/>
              <a:t>）可能最终导致衰老基因的表达。实际上，我们发现在脉冲条件下</a:t>
            </a:r>
            <a:r>
              <a:rPr kumimoji="1" lang="en-US" altLang="zh-CN" dirty="0"/>
              <a:t>3</a:t>
            </a:r>
            <a:r>
              <a:rPr kumimoji="1" lang="zh-CN" altLang="en-US" dirty="0"/>
              <a:t>天后，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依赖性衰老基因被诱导至在</a:t>
            </a:r>
            <a:r>
              <a:rPr kumimoji="1" lang="en-US" altLang="zh-CN" dirty="0"/>
              <a:t>1</a:t>
            </a:r>
            <a:r>
              <a:rPr kumimoji="1" lang="zh-CN" altLang="en-US" dirty="0"/>
              <a:t>天后在持续条件下达到的相似水平（图</a:t>
            </a:r>
            <a:r>
              <a:rPr kumimoji="1" lang="en-US" altLang="zh-CN" dirty="0"/>
              <a:t>3F</a:t>
            </a:r>
            <a:r>
              <a:rPr kumimoji="1" lang="zh-CN" altLang="en-US" dirty="0"/>
              <a:t>）。 </a:t>
            </a:r>
            <a:r>
              <a:rPr kumimoji="1" lang="en-US" altLang="zh-CN" dirty="0"/>
              <a:t>CDKN1A</a:t>
            </a:r>
            <a:r>
              <a:rPr kumimoji="1" lang="zh-CN" altLang="en-US" dirty="0"/>
              <a:t>参与细胞周期停滞和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依赖性衰老（</a:t>
            </a:r>
            <a:r>
              <a:rPr kumimoji="1" lang="en-US" altLang="zh-CN" dirty="0"/>
              <a:t>33,34</a:t>
            </a:r>
            <a:r>
              <a:rPr kumimoji="1" lang="zh-CN" altLang="en-US" dirty="0"/>
              <a:t>），在持续的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信号传导下表现出最显着的表达增加（</a:t>
            </a:r>
            <a:r>
              <a:rPr kumimoji="1" lang="en-US" altLang="zh-CN" dirty="0"/>
              <a:t>&gt; 100</a:t>
            </a:r>
            <a:r>
              <a:rPr kumimoji="1" lang="zh-CN" altLang="en-US" dirty="0"/>
              <a:t>倍）。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在脉冲（蓝色）或持续（红色）</a:t>
            </a:r>
            <a:r>
              <a:rPr kumimoji="1" lang="en-US" altLang="zh-CN" dirty="0"/>
              <a:t>p53</a:t>
            </a:r>
            <a:r>
              <a:rPr kumimoji="1" lang="zh-CN" altLang="en-US" dirty="0"/>
              <a:t>信号传导（</a:t>
            </a:r>
            <a:r>
              <a:rPr kumimoji="1" lang="en-US" altLang="zh-CN" dirty="0"/>
              <a:t>10Gy g-</a:t>
            </a:r>
            <a:r>
              <a:rPr kumimoji="1" lang="zh-CN" altLang="en-US" dirty="0"/>
              <a:t>照射）后</a:t>
            </a:r>
            <a:r>
              <a:rPr kumimoji="1" lang="en-US" altLang="zh-CN" dirty="0"/>
              <a:t>24,48</a:t>
            </a:r>
            <a:r>
              <a:rPr kumimoji="1" lang="zh-CN" altLang="en-US" dirty="0"/>
              <a:t>和</a:t>
            </a:r>
            <a:r>
              <a:rPr kumimoji="1" lang="en-US" altLang="zh-CN" dirty="0"/>
              <a:t>72</a:t>
            </a:r>
            <a:r>
              <a:rPr kumimoji="1" lang="zh-CN" altLang="en-US" dirty="0"/>
              <a:t>小时后</a:t>
            </a:r>
            <a:r>
              <a:rPr kumimoji="1" lang="en-US" altLang="zh-CN" dirty="0"/>
              <a:t>CDKN1A</a:t>
            </a:r>
            <a:r>
              <a:rPr kumimoji="1" lang="zh-CN" altLang="en-US" dirty="0"/>
              <a:t>，</a:t>
            </a:r>
            <a:r>
              <a:rPr kumimoji="1" lang="en-US" altLang="zh-CN" dirty="0"/>
              <a:t>PML</a:t>
            </a:r>
            <a:r>
              <a:rPr kumimoji="1" lang="zh-CN" altLang="en-US" dirty="0"/>
              <a:t>和</a:t>
            </a:r>
            <a:r>
              <a:rPr kumimoji="1" lang="en-US" altLang="zh-CN" dirty="0"/>
              <a:t>YPEL3</a:t>
            </a:r>
            <a:r>
              <a:rPr kumimoji="1" lang="zh-CN" altLang="en-US" dirty="0"/>
              <a:t>表达的倍数变化。将表达水平标准化为</a:t>
            </a:r>
            <a:r>
              <a:rPr kumimoji="1" lang="en-US" altLang="zh-CN" dirty="0"/>
              <a:t>ACTB</a:t>
            </a:r>
            <a:r>
              <a:rPr kumimoji="1" lang="zh-CN" altLang="en-US" dirty="0"/>
              <a:t>。数据是平均</a:t>
            </a:r>
            <a:r>
              <a:rPr kumimoji="1" lang="en-US" altLang="zh-CN" dirty="0"/>
              <a:t>T SD</a:t>
            </a:r>
            <a:r>
              <a:rPr kumimoji="1" lang="zh-CN" altLang="en-US" dirty="0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70238-66BA-BD43-B163-8F23085827F0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2050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7909C2-27BF-824D-AEEA-7A9A5DB4F6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9B3AB0-CFB1-AD4D-B589-9D6D5A30B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C8F46E-8F4C-004D-8ECE-FC606FC2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F7F9A6-4C95-CF4E-BB18-565DDD3B9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6E1052-929C-0145-8D76-03E08167F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0727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EFF03C-F02C-1A43-A6F5-C877B4982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DEE7BC3-6A9B-EA42-9000-66F5195012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3B696E-27E0-F844-962F-D3D71002F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3792EC-C1E3-A746-BDA6-537725F49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979A7F-C125-2B46-A621-B3C1851AA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6957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2B8B400-6B12-3742-AD47-8B4A2F77B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0F0975E-65E5-344B-972E-5EEC41F3FE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4EBBF4-5143-FB4D-94E9-4C9CF1A0F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5C45F2-3BBF-CC40-A0E5-2FC3124BD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72209A-A760-4842-A9F2-E07A1A5F0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3925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242F91-FA9E-F749-B728-E882B4ECE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FA4F54-4817-4A49-BC9C-92C3C8C0F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A7519D-D9EA-014F-9183-A5A40E27E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C41FAA-3E36-E441-AF36-AE1307BCF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15BCCF-832B-5D45-ABAE-4B8F32ED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0971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2C6273-6DFF-D646-9CF1-066D505EA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485840-0088-EA4D-9236-0B3F28D9A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EBC2BA-308E-9140-80A2-BB279C73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4417EC-FDF9-7048-A320-8EDDB694D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C63220-D8D9-7E45-8678-05D7B5E2D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7021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0EE143-0752-634B-8F8D-A9CBFE71F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FD2653-9241-1A47-8730-3D728ECACA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8F52493-DD11-0944-9DA0-2E2B076740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3D8354-B195-8349-947F-6DDD25A36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5F5740C-DCA5-8F44-AEF3-203B7AD49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AF3B33-FA3C-CF4D-B00D-9FEBFEAE3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9131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E048F1-FF00-734E-B1F9-2017BE9B3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369937-1B85-854F-B3AF-856FCD375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8AC285-82BD-6C43-892F-87CDAE5B5A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C0C23DB-E23A-D94B-B856-64C7F3D173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E5C6F9-3E23-9D45-B66D-2C105DEE53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00C8728-CC82-FC42-86CC-37B916A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1B0A383-137B-1A41-AA89-526F0B90B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F6AD8BE-607F-044A-8582-B79D174B2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8382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431E44-E5A2-3944-BB53-1087D0952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30E9961-7E9E-8748-AE93-B051CA201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B8D11A7-B926-044D-A3C0-3C0EAEB00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CE53CAF-906E-7547-8179-79B5A0F3F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2327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82E37AA-91A1-BE4A-9F4A-23947AFFC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EC75DA1-139A-2643-B022-89562C78E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71639AC-4266-4742-92AD-C95DAF758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8795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C2C98-5531-C14D-92BC-08C3B9AF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F33372-1F04-1041-BC6B-2882733DD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CA4B122-89BE-6248-801F-83783AF54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829D19-B47A-5749-80D5-5E923E49F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0401A8B-5BCA-E448-8656-BACB60F44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86772C-B4F4-2641-8789-3A64CBDA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62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15EBBD-B626-C045-8B57-5355FC5A5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ED2319E-1C8A-6548-9122-78446A5127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8DA9C3-0ACB-6045-93DA-C2FB1CEDE2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955B02-CD8F-C141-9374-25484CF23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03FEF0B-48E4-1C4D-9C50-FCDC4632D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A86A29-E758-0A4C-BC57-98ED243A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7198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51A03CF-80DA-9144-BD0B-E86633DBD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167310-9790-B04C-A356-011D53251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1A3230-937B-3B4A-AF2D-6A6A1EE567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B7D35-9747-9441-854A-FA50BB344C0E}" type="datetimeFigureOut">
              <a:rPr kumimoji="1" lang="zh-CN" altLang="en-US" smtClean="0"/>
              <a:t>2019/4/1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76A7EA-4D98-BF49-897F-72BB0D6A24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E1AD9E-D450-8246-BE01-607C9DDD5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76ACC-FA25-8E47-992E-149EFB0BEE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0785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3C0EF-02D8-D743-82B8-E075E362F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" altLang="zh-CN" dirty="0"/>
              <a:t>Sustained p53 signaling led to large increases in </a:t>
            </a:r>
            <a:r>
              <a:rPr lang="en-US" altLang="zh-CN" dirty="0" err="1"/>
              <a:t>ß</a:t>
            </a:r>
            <a:r>
              <a:rPr lang="en-US" altLang="zh-CN" dirty="0"/>
              <a:t>-</a:t>
            </a:r>
            <a:r>
              <a:rPr kumimoji="1" lang="en" altLang="zh-CN" dirty="0"/>
              <a:t>gal–positive cells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6BD5947-B78D-5B47-B760-3F579FCB305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013952" y="1699557"/>
            <a:ext cx="3022093" cy="3525775"/>
          </a:xfrm>
          <a:prstGeom prst="rect">
            <a:avLst/>
          </a:prstGeom>
        </p:spPr>
      </p:pic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1225FDD-538F-5C4F-9091-CB9EE575C28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294553" y="1641537"/>
            <a:ext cx="7285340" cy="475130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23D8DF5-6BCD-DF46-B580-D25AC1D3FAFE}"/>
              </a:ext>
            </a:extLst>
          </p:cNvPr>
          <p:cNvSpPr/>
          <p:nvPr/>
        </p:nvSpPr>
        <p:spPr>
          <a:xfrm>
            <a:off x="7495672" y="5234201"/>
            <a:ext cx="3919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latin typeface="+mn-ea"/>
              </a:rPr>
              <a:t>ß</a:t>
            </a:r>
            <a:r>
              <a:rPr lang="en-US" altLang="zh-CN" dirty="0">
                <a:latin typeface="+mn-ea"/>
              </a:rPr>
              <a:t>-</a:t>
            </a:r>
            <a:r>
              <a:rPr lang="zh-CN" altLang="en-US" dirty="0">
                <a:latin typeface="+mn-ea"/>
              </a:rPr>
              <a:t>gal activity</a:t>
            </a:r>
            <a:r>
              <a:rPr lang="en-US" altLang="zh-CN" dirty="0">
                <a:latin typeface="+mn-ea"/>
              </a:rPr>
              <a:t> : </a:t>
            </a:r>
            <a:r>
              <a:rPr lang="en" altLang="zh-CN" dirty="0">
                <a:latin typeface="+mn-ea"/>
              </a:rPr>
              <a:t>senescence-associated</a:t>
            </a:r>
            <a:endParaRPr lang="zh-CN" altLang="en-US" dirty="0">
              <a:latin typeface="+mn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7CF55A1-50CB-7843-81EC-27B27F31FF97}"/>
              </a:ext>
            </a:extLst>
          </p:cNvPr>
          <p:cNvSpPr txBox="1"/>
          <p:nvPr/>
        </p:nvSpPr>
        <p:spPr>
          <a:xfrm>
            <a:off x="3465095" y="59917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7E00F70-956C-3F4F-9C99-6DD94D5DAFEA}"/>
              </a:ext>
            </a:extLst>
          </p:cNvPr>
          <p:cNvSpPr/>
          <p:nvPr/>
        </p:nvSpPr>
        <p:spPr>
          <a:xfrm>
            <a:off x="7495672" y="5731551"/>
            <a:ext cx="39744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+mn-ea"/>
              </a:rPr>
              <a:t>Blue color and flattened morphology are indicative of senescence.</a:t>
            </a:r>
          </a:p>
        </p:txBody>
      </p:sp>
    </p:spTree>
    <p:extLst>
      <p:ext uri="{BB962C8B-B14F-4D97-AF65-F5344CB8AC3E}">
        <p14:creationId xmlns:p14="http://schemas.microsoft.com/office/powerpoint/2010/main" val="2286867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3C0EF-02D8-D743-82B8-E075E362F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8443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Cell </a:t>
            </a:r>
            <a:r>
              <a:rPr kumimoji="1" lang="en" altLang="zh-CN" dirty="0"/>
              <a:t>growth and division after recovery</a:t>
            </a:r>
            <a:endParaRPr kumimoji="1" lang="zh-CN" altLang="en-US" dirty="0"/>
          </a:p>
        </p:txBody>
      </p:sp>
      <p:pic>
        <p:nvPicPr>
          <p:cNvPr id="13" name="内容占位符 12">
            <a:extLst>
              <a:ext uri="{FF2B5EF4-FFF2-40B4-BE49-F238E27FC236}">
                <a16:creationId xmlns:a16="http://schemas.microsoft.com/office/drawing/2014/main" id="{9D5BBDD4-FFEB-9144-9B84-9CA01610BF6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1370304"/>
            <a:ext cx="9196138" cy="512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393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3C0EF-02D8-D743-82B8-E075E362F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Cell </a:t>
            </a:r>
            <a:r>
              <a:rPr kumimoji="1" lang="en" altLang="zh-CN" dirty="0"/>
              <a:t>growth and division after recovery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7CF55A1-50CB-7843-81EC-27B27F31FF97}"/>
              </a:ext>
            </a:extLst>
          </p:cNvPr>
          <p:cNvSpPr txBox="1"/>
          <p:nvPr/>
        </p:nvSpPr>
        <p:spPr>
          <a:xfrm>
            <a:off x="3465095" y="59917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E33B26B9-7B54-534C-81A9-D6D232713AC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74295" y="1642776"/>
            <a:ext cx="5181600" cy="3842436"/>
          </a:xfrm>
          <a:prstGeom prst="rect">
            <a:avLst/>
          </a:prstGeom>
        </p:spPr>
      </p:pic>
      <p:pic>
        <p:nvPicPr>
          <p:cNvPr id="16" name="内容占位符 15">
            <a:extLst>
              <a:ext uri="{FF2B5EF4-FFF2-40B4-BE49-F238E27FC236}">
                <a16:creationId xmlns:a16="http://schemas.microsoft.com/office/drawing/2014/main" id="{6C392E71-D822-4B43-8E34-D804B59457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230352" y="1642776"/>
            <a:ext cx="5181600" cy="3729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10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3C0EF-02D8-D743-82B8-E075E362F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" altLang="zh-CN" dirty="0"/>
              <a:t>Sustained p53 signaling led to large increases in </a:t>
            </a:r>
            <a:r>
              <a:rPr lang="en-US" altLang="zh-CN" dirty="0" err="1"/>
              <a:t>ß</a:t>
            </a:r>
            <a:r>
              <a:rPr lang="en-US" altLang="zh-CN" dirty="0"/>
              <a:t>-</a:t>
            </a:r>
            <a:r>
              <a:rPr kumimoji="1" lang="en" altLang="zh-CN" dirty="0"/>
              <a:t>gal–positive cells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7CF55A1-50CB-7843-81EC-27B27F31FF97}"/>
              </a:ext>
            </a:extLst>
          </p:cNvPr>
          <p:cNvSpPr txBox="1"/>
          <p:nvPr/>
        </p:nvSpPr>
        <p:spPr>
          <a:xfrm>
            <a:off x="3465095" y="59917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348E30E-B31A-6C4E-A74C-D08F5F2746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460832" cy="4351338"/>
          </a:xfrm>
        </p:spPr>
        <p:txBody>
          <a:bodyPr/>
          <a:lstStyle/>
          <a:p>
            <a:pPr marL="0" indent="0">
              <a:buNone/>
            </a:pPr>
            <a:endParaRPr lang="en" altLang="zh-CN" dirty="0"/>
          </a:p>
          <a:p>
            <a:pPr marL="0" indent="0">
              <a:buNone/>
            </a:pPr>
            <a:r>
              <a:rPr lang="en" altLang="zh-CN" dirty="0"/>
              <a:t>Lower doses of </a:t>
            </a:r>
            <a:r>
              <a:rPr lang="en-US" altLang="zh-CN" dirty="0" err="1"/>
              <a:t>γ</a:t>
            </a:r>
            <a:r>
              <a:rPr lang="en" altLang="zh-CN" dirty="0"/>
              <a:t>-irradiation :</a:t>
            </a:r>
          </a:p>
          <a:p>
            <a:pPr marL="0" indent="0">
              <a:buNone/>
            </a:pPr>
            <a:r>
              <a:rPr lang="en" altLang="zh-CN" dirty="0"/>
              <a:t>sustained p53 signaling </a:t>
            </a:r>
          </a:p>
          <a:p>
            <a:pPr>
              <a:buFont typeface="Wingdings" pitchFamily="2" charset="2"/>
              <a:buChar char="à"/>
            </a:pPr>
            <a:r>
              <a:rPr lang="en" altLang="zh-CN" dirty="0"/>
              <a:t>large increases in </a:t>
            </a:r>
            <a:r>
              <a:rPr lang="en-US" altLang="zh-CN" dirty="0" err="1"/>
              <a:t>ß</a:t>
            </a:r>
            <a:r>
              <a:rPr lang="en" altLang="zh-CN" dirty="0"/>
              <a:t>-gal–positive cells</a:t>
            </a:r>
          </a:p>
          <a:p>
            <a:pPr>
              <a:buFont typeface="Wingdings" pitchFamily="2" charset="2"/>
              <a:buChar char="à"/>
            </a:pPr>
            <a:endParaRPr lang="en" altLang="zh-CN" dirty="0"/>
          </a:p>
          <a:p>
            <a:pPr marL="0" indent="0">
              <a:buNone/>
            </a:pPr>
            <a:r>
              <a:rPr lang="en" altLang="zh-CN" dirty="0"/>
              <a:t>Highest dose of </a:t>
            </a:r>
            <a:r>
              <a:rPr lang="en-US" altLang="zh-CN" dirty="0" err="1"/>
              <a:t>γ</a:t>
            </a:r>
            <a:r>
              <a:rPr lang="en" altLang="zh-CN" dirty="0"/>
              <a:t>-irradiation :</a:t>
            </a:r>
          </a:p>
          <a:p>
            <a:pPr marL="0" indent="0">
              <a:buNone/>
            </a:pPr>
            <a:r>
              <a:rPr kumimoji="1" lang="en" altLang="zh-CN" dirty="0"/>
              <a:t>N</a:t>
            </a:r>
            <a:r>
              <a:rPr kumimoji="1" lang="en-US" altLang="zh-CN" dirty="0"/>
              <a:t>o </a:t>
            </a:r>
            <a:r>
              <a:rPr kumimoji="1" lang="en" altLang="zh-CN" dirty="0"/>
              <a:t>large difference in </a:t>
            </a:r>
            <a:r>
              <a:rPr lang="en-US" altLang="zh-CN" dirty="0" err="1"/>
              <a:t>ß</a:t>
            </a:r>
            <a:r>
              <a:rPr kumimoji="1" lang="en" altLang="zh-CN" dirty="0"/>
              <a:t>-gal activity or proliferative ability</a:t>
            </a:r>
            <a:endParaRPr lang="e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2270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3C0EF-02D8-D743-82B8-E075E362F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8443"/>
            <a:ext cx="10515600" cy="1325563"/>
          </a:xfrm>
        </p:spPr>
        <p:txBody>
          <a:bodyPr/>
          <a:lstStyle/>
          <a:p>
            <a:r>
              <a:rPr kumimoji="1" lang="en-US" altLang="zh-CN" dirty="0"/>
              <a:t>Cell </a:t>
            </a:r>
            <a:r>
              <a:rPr kumimoji="1" lang="en" altLang="zh-CN" dirty="0"/>
              <a:t>growth and division after recovery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7CF55A1-50CB-7843-81EC-27B27F31FF97}"/>
              </a:ext>
            </a:extLst>
          </p:cNvPr>
          <p:cNvSpPr txBox="1"/>
          <p:nvPr/>
        </p:nvSpPr>
        <p:spPr>
          <a:xfrm>
            <a:off x="3465095" y="59917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0BB211-0EFC-2A46-9F3C-A6748E2499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69315"/>
            <a:ext cx="10515600" cy="4791743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" altLang="zh-CN" dirty="0"/>
              <a:t>Lower doses of </a:t>
            </a:r>
            <a:r>
              <a:rPr lang="en-US" altLang="zh-CN" dirty="0" err="1"/>
              <a:t>γ</a:t>
            </a:r>
            <a:r>
              <a:rPr lang="en" altLang="zh-CN" dirty="0"/>
              <a:t>-irradiation 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" altLang="zh-CN" dirty="0"/>
              <a:t>	Pulsed p53: most cells were able to undergo multiple 	rounds 	of growth and division after recovery.</a:t>
            </a:r>
          </a:p>
          <a:p>
            <a:pPr marL="0" indent="0">
              <a:lnSpc>
                <a:spcPct val="110000"/>
              </a:lnSpc>
              <a:buNone/>
            </a:pPr>
            <a:endParaRPr lang="en" altLang="zh-CN" dirty="0"/>
          </a:p>
          <a:p>
            <a:pPr marL="0" indent="0">
              <a:lnSpc>
                <a:spcPct val="110000"/>
              </a:lnSpc>
              <a:buNone/>
            </a:pPr>
            <a:r>
              <a:rPr lang="en" altLang="zh-CN" dirty="0"/>
              <a:t>	Sustained p53: cell growth and division was reduced.</a:t>
            </a:r>
          </a:p>
          <a:p>
            <a:pPr marL="0" indent="0">
              <a:lnSpc>
                <a:spcPct val="110000"/>
              </a:lnSpc>
              <a:buNone/>
            </a:pPr>
            <a:endParaRPr lang="en" altLang="zh-CN" dirty="0"/>
          </a:p>
          <a:p>
            <a:pPr marL="0" indent="0">
              <a:lnSpc>
                <a:spcPct val="110000"/>
              </a:lnSpc>
              <a:buNone/>
            </a:pPr>
            <a:r>
              <a:rPr lang="en" altLang="zh-CN" dirty="0"/>
              <a:t>	Sustained p53 at 2.5 </a:t>
            </a:r>
            <a:r>
              <a:rPr lang="en" altLang="zh-CN" dirty="0" err="1"/>
              <a:t>Gy</a:t>
            </a:r>
            <a:r>
              <a:rPr lang="en" altLang="zh-CN" dirty="0"/>
              <a:t> and pulsed p53 at 5 </a:t>
            </a:r>
            <a:r>
              <a:rPr lang="en" altLang="zh-CN" dirty="0" err="1"/>
              <a:t>Gy</a:t>
            </a:r>
            <a:r>
              <a:rPr lang="en" altLang="zh-CN" dirty="0"/>
              <a:t> 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" altLang="zh-CN" dirty="0"/>
              <a:t>	Dynamics of p53 signaling </a:t>
            </a:r>
            <a:r>
              <a:rPr lang="en" altLang="zh-CN" dirty="0">
                <a:sym typeface="Wingdings" pitchFamily="2" charset="2"/>
              </a:rPr>
              <a:t> senescence</a:t>
            </a: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4285956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B3C0EF-02D8-D743-82B8-E075E362F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zh-CN" dirty="0"/>
              <a:t>Expression of the </a:t>
            </a:r>
            <a:br>
              <a:rPr kumimoji="1" lang="en" altLang="zh-CN" dirty="0"/>
            </a:br>
            <a:r>
              <a:rPr kumimoji="1" lang="en" altLang="zh-CN" dirty="0"/>
              <a:t>p53-dependent senescence genes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7CF55A1-50CB-7843-81EC-27B27F31FF97}"/>
              </a:ext>
            </a:extLst>
          </p:cNvPr>
          <p:cNvSpPr txBox="1"/>
          <p:nvPr/>
        </p:nvSpPr>
        <p:spPr>
          <a:xfrm>
            <a:off x="3465095" y="59917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DBAF5278-1EDA-2A47-B4A9-B730F07F82A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199" y="2798623"/>
            <a:ext cx="9857874" cy="395947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62265E93-A1A4-2C43-9089-A820E73D1AC6}"/>
              </a:ext>
            </a:extLst>
          </p:cNvPr>
          <p:cNvSpPr/>
          <p:nvPr/>
        </p:nvSpPr>
        <p:spPr>
          <a:xfrm>
            <a:off x="838199" y="1755250"/>
            <a:ext cx="96052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P</a:t>
            </a:r>
            <a:r>
              <a:rPr lang="zh-CN" altLang="en-US" sz="2400" dirty="0"/>
              <a:t>rolonged p53 pulsing caused by extensive DNA damage might eventually lead to expression of senescence genes.</a:t>
            </a:r>
            <a:r>
              <a:rPr lang="en-US" altLang="zh-CN" sz="2400" dirty="0"/>
              <a:t> 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57130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895</Words>
  <Application>Microsoft Macintosh PowerPoint</Application>
  <PresentationFormat>宽屏</PresentationFormat>
  <Paragraphs>61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Arial</vt:lpstr>
      <vt:lpstr>Wingdings</vt:lpstr>
      <vt:lpstr>Office 主题​​</vt:lpstr>
      <vt:lpstr>Sustained p53 signaling led to large increases in ß-gal–positive cells</vt:lpstr>
      <vt:lpstr>Cell growth and division after recovery</vt:lpstr>
      <vt:lpstr>Cell growth and division after recovery</vt:lpstr>
      <vt:lpstr>Sustained p53 signaling led to large increases in ß-gal–positive cells</vt:lpstr>
      <vt:lpstr>Cell growth and division after recovery</vt:lpstr>
      <vt:lpstr>Expression of the  p53-dependent senescence genes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郭思源</dc:creator>
  <cp:lastModifiedBy>郭思源</cp:lastModifiedBy>
  <cp:revision>8</cp:revision>
  <dcterms:created xsi:type="dcterms:W3CDTF">2019-03-31T15:35:14Z</dcterms:created>
  <dcterms:modified xsi:type="dcterms:W3CDTF">2019-03-31T17:00:07Z</dcterms:modified>
</cp:coreProperties>
</file>

<file path=docProps/thumbnail.jpeg>
</file>